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notesMasterIdLst>
    <p:notesMasterId r:id="rId13"/>
  </p:notesMasterIdLst>
  <p:sldSz cx="14630400" cy="8229600"/>
  <p:notesSz cx="8229600" cy="14630400"/>
  <p:embeddedFontLst>
    <p:embeddedFont>
      <p:font typeface="Roboto Medium"/>
      <p:regular r:id="rId18"/>
    </p:embeddedFont>
    <p:embeddedFont>
      <p:font typeface="Roboto Medium"/>
      <p:regular r:id="rId19"/>
    </p:embeddedFont>
    <p:embeddedFont>
      <p:font typeface="Roboto Medium"/>
      <p:regular r:id="rId20"/>
    </p:embeddedFont>
    <p:embeddedFont>
      <p:font typeface="Roboto Medium"/>
      <p:regular r:id="rId21"/>
    </p:embeddedFont>
    <p:embeddedFont>
      <p:font typeface="Roboto"/>
      <p:regular r:id="rId22"/>
    </p:embeddedFont>
    <p:embeddedFont>
      <p:font typeface="Roboto"/>
      <p:regular r:id="rId23"/>
    </p:embeddedFont>
    <p:embeddedFont>
      <p:font typeface="Roboto"/>
      <p:regular r:id="rId24"/>
    </p:embeddedFont>
    <p:embeddedFont>
      <p:font typeface="Roboto"/>
      <p:regular r:id="rId25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8" Type="http://schemas.openxmlformats.org/officeDocument/2006/relationships/font" Target="fonts/font1.fntdata"/><Relationship Id="rId19" Type="http://schemas.openxmlformats.org/officeDocument/2006/relationships/font" Target="fonts/font2.fntdata"/><Relationship Id="rId20" Type="http://schemas.openxmlformats.org/officeDocument/2006/relationships/font" Target="fonts/font3.fntdata"/><Relationship Id="rId21" Type="http://schemas.openxmlformats.org/officeDocument/2006/relationships/font" Target="fonts/font4.fntdata"/><Relationship Id="rId22" Type="http://schemas.openxmlformats.org/officeDocument/2006/relationships/font" Target="fonts/font5.fntdata"/><Relationship Id="rId23" Type="http://schemas.openxmlformats.org/officeDocument/2006/relationships/font" Target="fonts/font6.fntdata"/><Relationship Id="rId24" Type="http://schemas.openxmlformats.org/officeDocument/2006/relationships/font" Target="fonts/font7.fntdata"/><Relationship Id="rId25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2-1.png"/><Relationship Id="rId2" Type="http://schemas.openxmlformats.org/officeDocument/2006/relationships/image" Target="../media/image-1012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slideLayout" Target="../slideLayouts/slideLayout12.xml"/><Relationship Id="rId3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slideLayout" Target="../slideLayouts/slideLayout5.xml"/><Relationship Id="rId5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image" Target="../media/image-5-6.png"/><Relationship Id="rId7" Type="http://schemas.openxmlformats.org/officeDocument/2006/relationships/image" Target="../media/image-5-7.png"/><Relationship Id="rId8" Type="http://schemas.openxmlformats.org/officeDocument/2006/relationships/image" Target="../media/image-5-8.png"/><Relationship Id="rId9" Type="http://schemas.openxmlformats.org/officeDocument/2006/relationships/slideLayout" Target="../slideLayouts/slideLayout6.xml"/><Relationship Id="rId10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slideLayout" Target="../slideLayouts/slideLayout7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slideLayout" Target="../slideLayouts/slideLayout8.xml"/><Relationship Id="rId5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5" Type="http://schemas.openxmlformats.org/officeDocument/2006/relationships/slideLayout" Target="../slideLayouts/slideLayout10.xml"/><Relationship Id="rId6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963233" y="2734032"/>
            <a:ext cx="987337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rtl="1" algn="r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                               بِسْمِ ٱللَّهِ ٱلرَّحْمَـٰنِ ٱلرَّحِيمِ ١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89643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Group Members: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51449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Rana Muhammad Mubashir (138)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513254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Tuseef Ahmad (142)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008715"/>
            <a:ext cx="1260228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Measuring Impact: Quantifying Trust &amp; Inspiration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5171003"/>
            <a:ext cx="4120753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40%</a:t>
            </a:r>
            <a:endParaRPr lang="en-US" sz="5850" dirty="0"/>
          </a:p>
        </p:txBody>
      </p:sp>
      <p:sp>
        <p:nvSpPr>
          <p:cNvPr id="5" name="Text 2"/>
          <p:cNvSpPr/>
          <p:nvPr/>
        </p:nvSpPr>
        <p:spPr>
          <a:xfrm>
            <a:off x="1436489" y="62027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Increased Productivity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6693218"/>
            <a:ext cx="41207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Following trust initiatives.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254704" y="5171003"/>
            <a:ext cx="4120872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50%</a:t>
            </a:r>
            <a:endParaRPr lang="en-US" sz="5850" dirty="0"/>
          </a:p>
        </p:txBody>
      </p:sp>
      <p:sp>
        <p:nvSpPr>
          <p:cNvPr id="8" name="Text 5"/>
          <p:cNvSpPr/>
          <p:nvPr/>
        </p:nvSpPr>
        <p:spPr>
          <a:xfrm>
            <a:off x="5406985" y="6202799"/>
            <a:ext cx="381631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Higher Employee Engagement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254704" y="6693218"/>
            <a:ext cx="412087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 trusting workplaces.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9715738" y="5171003"/>
            <a:ext cx="4120753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25%</a:t>
            </a:r>
            <a:endParaRPr lang="en-US" sz="5850" dirty="0"/>
          </a:p>
        </p:txBody>
      </p:sp>
      <p:sp>
        <p:nvSpPr>
          <p:cNvPr id="11" name="Text 8"/>
          <p:cNvSpPr/>
          <p:nvPr/>
        </p:nvSpPr>
        <p:spPr>
          <a:xfrm>
            <a:off x="10358438" y="62027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Reduced Turnover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715738" y="6693218"/>
            <a:ext cx="41207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With inspired leadership.</a:t>
            </a:r>
            <a:endParaRPr lang="en-US" sz="17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527810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Key Takeaways: Embrace the Future of Leadership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540681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530906" y="3540681"/>
            <a:ext cx="292774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Trust &amp; Inspire is Essential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530906" y="4385429"/>
            <a:ext cx="292774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For navigating complexity.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3540681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5422583" y="3540681"/>
            <a:ext cx="292774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It Requires Mindset Shift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422583" y="4385429"/>
            <a:ext cx="292774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From control to connection.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23029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530906" y="5230297"/>
            <a:ext cx="361378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It Drives Sustainable Results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530906" y="5720715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Through human potential.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793790" y="633876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Embrace trust and inspire others. Unlock human potential.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87297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Trust &amp; Inspire: Unleashing Human Potential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63069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This presentation explores the principles of "Trust &amp; Inspire" leadership. It offers a transformative approach to leading in today's dynamic world.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58114"/>
            <a:ext cx="1122664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The Leadership Crisis: A Shift in Perspective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3338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Traditional Leadership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915013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Focused on control and authority. Relies on fear and compliance.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84489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Hierarchical structures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28708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Top-down decision making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72928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Micromanagement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99521" y="33338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Emerging Leadership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7599521" y="3915013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Emphasizes trust and empowerment. Inspires intrinsic motivation.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99521" y="484489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Collaborative networks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599521" y="528708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Distributed leadership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599521" y="572928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Autonomy and ownership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38457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Two Leadership Paradigms: Command vs. Connect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3142298"/>
            <a:ext cx="1134070" cy="13608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68022" y="336911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Command &amp; Control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268022" y="3859530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Directing through authority.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4503182"/>
            <a:ext cx="1134070" cy="136088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68022" y="472999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Trust &amp; Inspire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268022" y="5220414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Connecting through empathy.</a:t>
            </a:r>
            <a:endParaRPr lang="en-US" sz="1750" dirty="0"/>
          </a:p>
        </p:txBody>
      </p:sp>
      <p:sp>
        <p:nvSpPr>
          <p:cNvPr id="10" name="Text 5"/>
          <p:cNvSpPr/>
          <p:nvPr/>
        </p:nvSpPr>
        <p:spPr>
          <a:xfrm>
            <a:off x="793790" y="6119217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Traditional leadership relies on command and control. Trust &amp; Inspire connects through empathy.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51109"/>
            <a:ext cx="1075408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The Trust &amp; Inspire Model: Four Key Pillars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857256" y="295227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Modeling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442692"/>
            <a:ext cx="389870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Being a role model of integrity and trust.</a:t>
            </a:r>
            <a:endParaRPr lang="en-US" sz="17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6731" y="3176588"/>
            <a:ext cx="339328" cy="42422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937790" y="313372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Trusting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9937790" y="3624143"/>
            <a:ext cx="3898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Extending trust to empower others.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2604" y="3565088"/>
            <a:ext cx="339328" cy="42422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937790" y="558629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Inspiring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937790" y="6076712"/>
            <a:ext cx="3898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Igniting passion and purpose.</a:t>
            </a:r>
            <a:endParaRPr lang="en-US" sz="17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4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64103" y="5790962"/>
            <a:ext cx="339328" cy="424220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1857256" y="558629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Partnering</a:t>
            </a:r>
            <a:endParaRPr lang="en-US" sz="2200" dirty="0"/>
          </a:p>
        </p:txBody>
      </p:sp>
      <p:sp>
        <p:nvSpPr>
          <p:cNvPr id="16" name="Text 8"/>
          <p:cNvSpPr/>
          <p:nvPr/>
        </p:nvSpPr>
        <p:spPr>
          <a:xfrm>
            <a:off x="793790" y="6076712"/>
            <a:ext cx="389870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Collaborating for shared success.</a:t>
            </a:r>
            <a:endParaRPr lang="en-US" sz="1750" dirty="0"/>
          </a:p>
        </p:txBody>
      </p:sp>
      <p:pic>
        <p:nvPicPr>
          <p:cNvPr id="17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8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38230" y="5402461"/>
            <a:ext cx="339328" cy="42422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992029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Overcoming Myths: Debunking Leadership Fallacies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71367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5260" y="3756184"/>
            <a:ext cx="340162" cy="42529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017306" y="3713678"/>
            <a:ext cx="292774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Myth: Control is Necessary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7017306" y="4558427"/>
            <a:ext cx="29277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Reality: Trust unlocks potential.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10171867" y="371367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56937" y="3756184"/>
            <a:ext cx="340162" cy="42529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0908983" y="3713678"/>
            <a:ext cx="292774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Myth: Fear Drives Performance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10908983" y="4558427"/>
            <a:ext cx="29277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Reality: Inspiration fuels excellence.</a:t>
            </a:r>
            <a:endParaRPr lang="en-US" sz="1750" dirty="0"/>
          </a:p>
        </p:txBody>
      </p:sp>
      <p:sp>
        <p:nvSpPr>
          <p:cNvPr id="12" name="Shape 7"/>
          <p:cNvSpPr/>
          <p:nvPr/>
        </p:nvSpPr>
        <p:spPr>
          <a:xfrm>
            <a:off x="6280190" y="576619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5260" y="5808702"/>
            <a:ext cx="340162" cy="425291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017306" y="5766197"/>
            <a:ext cx="391037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Myth: Leaders Must Be Perfect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7017306" y="6256615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Reality: Vulnerability builds connection.</a:t>
            </a:r>
            <a:endParaRPr lang="en-US" sz="1750" dirty="0"/>
          </a:p>
        </p:txBody>
      </p:sp>
      <p:sp>
        <p:nvSpPr>
          <p:cNvPr id="16" name="Text 10"/>
          <p:cNvSpPr/>
          <p:nvPr/>
        </p:nvSpPr>
        <p:spPr>
          <a:xfrm>
            <a:off x="6280190" y="687466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Challenge leadership fallacies. Recognize the power of vulnerability.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50739"/>
            <a:ext cx="975467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Barriers to Trust: Identifying Obstacles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313146"/>
            <a:ext cx="2173724" cy="1306949"/>
          </a:xfrm>
          <a:prstGeom prst="roundRect">
            <a:avLst>
              <a:gd name="adj" fmla="val 7289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21167" y="2767251"/>
            <a:ext cx="318968" cy="39862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194328" y="253996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Fear of Vulnerability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3194328" y="3030379"/>
            <a:ext cx="315408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Resisting openness due to fear.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3080861" y="3604855"/>
            <a:ext cx="10642402" cy="15240"/>
          </a:xfrm>
          <a:prstGeom prst="roundRect">
            <a:avLst>
              <a:gd name="adj" fmla="val 625116"/>
            </a:avLst>
          </a:prstGeom>
          <a:solidFill>
            <a:srgbClr val="313E80"/>
          </a:solidFill>
          <a:ln/>
        </p:spPr>
      </p:sp>
      <p:sp>
        <p:nvSpPr>
          <p:cNvPr id="8" name="Shape 5"/>
          <p:cNvSpPr/>
          <p:nvPr/>
        </p:nvSpPr>
        <p:spPr>
          <a:xfrm>
            <a:off x="793790" y="3733443"/>
            <a:ext cx="4347567" cy="1306949"/>
          </a:xfrm>
          <a:prstGeom prst="roundRect">
            <a:avLst>
              <a:gd name="adj" fmla="val 7289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8089" y="4187547"/>
            <a:ext cx="318968" cy="398621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5368171" y="3960257"/>
            <a:ext cx="364819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Lack of Psychological Safety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5368171" y="4450675"/>
            <a:ext cx="364819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Environment of judgment.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5254704" y="5025152"/>
            <a:ext cx="8468558" cy="15240"/>
          </a:xfrm>
          <a:prstGeom prst="roundRect">
            <a:avLst>
              <a:gd name="adj" fmla="val 625116"/>
            </a:avLst>
          </a:prstGeom>
          <a:solidFill>
            <a:srgbClr val="313E80"/>
          </a:solidFill>
          <a:ln/>
        </p:spPr>
      </p:sp>
      <p:sp>
        <p:nvSpPr>
          <p:cNvPr id="13" name="Shape 9"/>
          <p:cNvSpPr/>
          <p:nvPr/>
        </p:nvSpPr>
        <p:spPr>
          <a:xfrm>
            <a:off x="793790" y="5153739"/>
            <a:ext cx="6521410" cy="1306949"/>
          </a:xfrm>
          <a:prstGeom prst="roundRect">
            <a:avLst>
              <a:gd name="adj" fmla="val 7289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pic>
        <p:nvPicPr>
          <p:cNvPr id="1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5011" y="5607844"/>
            <a:ext cx="318968" cy="398621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7542014" y="5380553"/>
            <a:ext cx="256770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Conflicting Agendas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7542014" y="5870972"/>
            <a:ext cx="256770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Misaligned goals.</a:t>
            </a:r>
            <a:endParaRPr lang="en-US" sz="1750" dirty="0"/>
          </a:p>
        </p:txBody>
      </p:sp>
      <p:sp>
        <p:nvSpPr>
          <p:cNvPr id="17" name="Text 12"/>
          <p:cNvSpPr/>
          <p:nvPr/>
        </p:nvSpPr>
        <p:spPr>
          <a:xfrm>
            <a:off x="793790" y="671583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Identify obstacles to building trust. Promote openness.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412325"/>
            <a:ext cx="1175706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Trust &amp; Inspire in Action: Real-World Examples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688080"/>
            <a:ext cx="342209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Case Study 1: Tech Startup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269224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Implemented open communication. Increased innovation and productivity.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3688080"/>
            <a:ext cx="487096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Case Study 2: Healthcare Organization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99521" y="4269224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Empowered frontline staff. Improved patient care and satisfaction.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45425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Learn from success stories. Implement these principles in diverse environments.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88558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Call to Action: The Inside-Out Approach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190" y="2643307"/>
            <a:ext cx="1134070" cy="13608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754422" y="287012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Self-Reflection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754422" y="3360539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Examine your leadership style.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0190" y="4004191"/>
            <a:ext cx="1134070" cy="136088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754422" y="423100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Empathy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754422" y="4721423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Understand others' perspectives.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5365075"/>
            <a:ext cx="1134070" cy="136088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754422" y="559188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Intentional Action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754422" y="6082308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Practice trust-building behaviors.</a:t>
            </a:r>
            <a:endParaRPr lang="en-US" sz="1750" dirty="0"/>
          </a:p>
        </p:txBody>
      </p:sp>
      <p:sp>
        <p:nvSpPr>
          <p:cNvPr id="13" name="Text 7"/>
          <p:cNvSpPr/>
          <p:nvPr/>
        </p:nvSpPr>
        <p:spPr>
          <a:xfrm>
            <a:off x="6280190" y="6981111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Begin with self-reflection and empathy. Practice new behaviors.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2025-04-27T16:49:34Z</dcterms:created>
  <dcterms:modified xsi:type="dcterms:W3CDTF">2025-04-27T16:49:34Z</dcterms:modified>
</cp:coreProperties>
</file>